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Default Extension="wav" ContentType="audio/wav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Default Extension="gif" ContentType="image/gif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3" r:id="rId1"/>
  </p:sldMasterIdLst>
  <p:notesMasterIdLst>
    <p:notesMasterId r:id="rId7"/>
  </p:notesMasterIdLst>
  <p:handoutMasterIdLst>
    <p:handoutMasterId r:id="rId8"/>
  </p:handoutMasterIdLst>
  <p:sldIdLst>
    <p:sldId id="256" r:id="rId2"/>
    <p:sldId id="258" r:id="rId3"/>
    <p:sldId id="259" r:id="rId4"/>
    <p:sldId id="257" r:id="rId5"/>
    <p:sldId id="260" r:id="rId6"/>
  </p:sldIdLst>
  <p:sldSz cx="9144000" cy="6858000" type="screen4x3"/>
  <p:notesSz cx="6669088" cy="9926638"/>
  <p:defaultTextStyle>
    <a:defPPr>
      <a:defRPr lang="fr-FR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derico Alegre" initials="FA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99CC"/>
    <a:srgbClr val="0066CC"/>
    <a:srgbClr val="0099FF"/>
    <a:srgbClr val="FF9900"/>
    <a:srgbClr val="FFFFCC"/>
    <a:srgbClr val="C9E4FF"/>
    <a:srgbClr val="99CCFF"/>
    <a:srgbClr val="E1F0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88721" autoAdjust="0"/>
  </p:normalViewPr>
  <p:slideViewPr>
    <p:cSldViewPr>
      <p:cViewPr varScale="1">
        <p:scale>
          <a:sx n="64" d="100"/>
          <a:sy n="64" d="100"/>
        </p:scale>
        <p:origin x="-1332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900" y="-72"/>
      </p:cViewPr>
      <p:guideLst>
        <p:guide orient="horz" pos="3127"/>
        <p:guide pos="210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8163"/>
            <a:ext cx="28908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629AED3-A8F7-47FC-B88C-DC1953C3984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51379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6463"/>
            <a:ext cx="5335588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6663" y="9428163"/>
            <a:ext cx="28908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6478546-3B02-4DC9-BA3B-2FB77E4E45C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1248072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Hello,</a:t>
            </a:r>
            <a:r>
              <a:rPr lang="en-US" baseline="0" dirty="0" smtClean="0"/>
              <a:t> I’m </a:t>
            </a:r>
            <a:r>
              <a:rPr lang="en-US" baseline="0" dirty="0" err="1" smtClean="0"/>
              <a:t>Ghislain</a:t>
            </a:r>
            <a:r>
              <a:rPr lang="en-US" baseline="0" dirty="0" smtClean="0"/>
              <a:t>, working under the supervision of </a:t>
            </a:r>
            <a:r>
              <a:rPr lang="en-US" baseline="0" dirty="0" err="1" smtClean="0"/>
              <a:t>Raphaël</a:t>
            </a:r>
            <a:r>
              <a:rPr lang="en-US" baseline="0" dirty="0" smtClean="0"/>
              <a:t> in the Multimedia Semantics Group. My research investigates current issues on lifting raw government data and public sector information into 5 stars semantic data as well as the development of novel techniques for visualizing this rich semantics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839182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602935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196637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83918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52076" y="5013076"/>
            <a:ext cx="7192963" cy="1008187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fr-FR" dirty="0" smtClean="0"/>
              <a:t>Group Name</a:t>
            </a:r>
          </a:p>
          <a:p>
            <a:r>
              <a:rPr lang="fr-FR" dirty="0" err="1" smtClean="0"/>
              <a:t>Supervisor</a:t>
            </a:r>
            <a:r>
              <a:rPr lang="fr-FR" dirty="0" smtClean="0"/>
              <a:t>: Name </a:t>
            </a:r>
            <a:r>
              <a:rPr lang="fr-FR" dirty="0" err="1" smtClean="0"/>
              <a:t>NAME</a:t>
            </a:r>
            <a:endParaRPr lang="fr-FR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552076" y="2656904"/>
            <a:ext cx="7196138" cy="700063"/>
          </a:xfrm>
        </p:spPr>
        <p:txBody>
          <a:bodyPr/>
          <a:lstStyle>
            <a:lvl1pPr algn="ctr">
              <a:defRPr sz="2000">
                <a:effectLst/>
              </a:defRPr>
            </a:lvl1pPr>
          </a:lstStyle>
          <a:p>
            <a:r>
              <a:rPr lang="fr-FR" dirty="0" smtClean="0"/>
              <a:t>Name </a:t>
            </a:r>
            <a:r>
              <a:rPr lang="fr-FR" dirty="0" err="1" smtClean="0"/>
              <a:t>NAME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1st </a:t>
            </a:r>
            <a:r>
              <a:rPr lang="fr-FR" dirty="0" err="1" smtClean="0"/>
              <a:t>Year</a:t>
            </a:r>
            <a:r>
              <a:rPr lang="fr-FR" dirty="0" smtClean="0"/>
              <a:t> </a:t>
            </a:r>
            <a:r>
              <a:rPr lang="fr-FR" dirty="0" err="1" smtClean="0"/>
              <a:t>PhD</a:t>
            </a:r>
            <a:r>
              <a:rPr lang="fr-FR" dirty="0" smtClean="0"/>
              <a:t> Candidate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47664" y="3500983"/>
            <a:ext cx="7195788" cy="1388939"/>
          </a:xfrm>
        </p:spPr>
        <p:txBody>
          <a:bodyPr anchor="ctr" anchorCtr="0"/>
          <a:lstStyle>
            <a:lvl1pPr marL="0" indent="0" algn="ctr">
              <a:buFont typeface="Arial" pitchFamily="34" charset="0"/>
              <a:buNone/>
              <a:defRPr>
                <a:solidFill>
                  <a:srgbClr val="0099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 smtClean="0"/>
              <a:t>Thesis title</a:t>
            </a:r>
            <a:endParaRPr lang="fr-FR" kern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503239" y="836712"/>
            <a:ext cx="1296987" cy="15128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mugshot</a:t>
            </a:r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64049" y="2636887"/>
            <a:ext cx="576907" cy="4327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flag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7452320" y="188640"/>
            <a:ext cx="1513011" cy="1728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Project Logo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6630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8291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989155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pp://www.eurecom.fr/" TargetMode="Externa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 userDrawn="1"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29" name="Picture 17" descr="logo_Eurecom">
            <a:hlinkClick r:id="rId5"/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Line 18"/>
          <p:cNvSpPr>
            <a:spLocks noChangeShapeType="1"/>
          </p:cNvSpPr>
          <p:nvPr userDrawn="1"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9"/>
          <p:cNvSpPr>
            <a:spLocks noChangeShapeType="1"/>
          </p:cNvSpPr>
          <p:nvPr userDrawn="1"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70" r:id="rId2"/>
    <p:sldLayoutId id="2147483875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microsoft.com/office/2007/relationships/media" Target="../media/media1.wav"/><Relationship Id="rId2" Type="http://schemas.openxmlformats.org/officeDocument/2006/relationships/slideLayout" Target="../slideLayouts/slideLayout1.xml"/><Relationship Id="rId1" Type="http://schemas.openxmlformats.org/officeDocument/2006/relationships/audio" Target="../media/media1.wav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gouv.f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opendatafrance.ne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media2.wav"/><Relationship Id="rId6" Type="http://schemas.openxmlformats.org/officeDocument/2006/relationships/image" Target="../media/image6.png"/><Relationship Id="rId5" Type="http://schemas.microsoft.com/office/2007/relationships/media" Target="../media/media2.wav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2" Type="http://schemas.openxmlformats.org/officeDocument/2006/relationships/slideLayout" Target="../slideLayouts/slideLayout2.xml"/><Relationship Id="rId1" Type="http://schemas.openxmlformats.org/officeDocument/2006/relationships/audio" Target="../media/media3.wa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4.xml"/><Relationship Id="rId7" Type="http://schemas.microsoft.com/office/2007/relationships/media" Target="../media/media4.wav"/><Relationship Id="rId2" Type="http://schemas.openxmlformats.org/officeDocument/2006/relationships/slideLayout" Target="../slideLayouts/slideLayout1.xml"/><Relationship Id="rId1" Type="http://schemas.openxmlformats.org/officeDocument/2006/relationships/audio" Target="../media/media4.wav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Multimedia Semantics Group</a:t>
            </a:r>
          </a:p>
          <a:p>
            <a:r>
              <a:rPr lang="en-US" dirty="0"/>
              <a:t>Supervisor: </a:t>
            </a:r>
            <a:r>
              <a:rPr lang="en-US" dirty="0" err="1" smtClean="0"/>
              <a:t>Raphaël</a:t>
            </a:r>
            <a:r>
              <a:rPr lang="en-US" dirty="0" smtClean="0"/>
              <a:t> TRONCY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Ghislain</a:t>
            </a:r>
            <a:r>
              <a:rPr lang="en-US" dirty="0" smtClean="0"/>
              <a:t> </a:t>
            </a:r>
            <a:r>
              <a:rPr lang="en-US" dirty="0" err="1" smtClean="0"/>
              <a:t>Auguste</a:t>
            </a:r>
            <a:r>
              <a:rPr lang="en-US" dirty="0"/>
              <a:t> ATEMEZING</a:t>
            </a:r>
            <a:br>
              <a:rPr lang="en-US" dirty="0"/>
            </a:br>
            <a:r>
              <a:rPr lang="en-US" dirty="0" smtClean="0"/>
              <a:t>2nd </a:t>
            </a:r>
            <a:r>
              <a:rPr lang="en-US" dirty="0"/>
              <a:t>Year </a:t>
            </a:r>
            <a:r>
              <a:rPr lang="en-US"/>
              <a:t>PhD </a:t>
            </a:r>
            <a:r>
              <a:rPr lang="en-US" smtClean="0"/>
              <a:t>Candidate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Publishing and Consuming Government Linked Data on the Semantic Web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258" b="6258"/>
          <a:stretch>
            <a:fillRect/>
          </a:stretch>
        </p:blipFill>
        <p:spPr/>
      </p:pic>
      <p:pic>
        <p:nvPicPr>
          <p:cNvPr id="14" name="Picture 4" descr="http://georgettenzesseu.files.wordpress.com/2013/03/cameroon_drapeau.gif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678" r="5678"/>
          <a:stretch>
            <a:fillRect/>
          </a:stretch>
        </p:blipFill>
        <p:spPr bwMode="auto">
          <a:xfrm>
            <a:off x="7092280" y="2780928"/>
            <a:ext cx="576907" cy="4327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52" y="0"/>
            <a:ext cx="1073957" cy="2176552"/>
          </a:xfrm>
          <a:prstGeom prst="rect">
            <a:avLst/>
          </a:prstGeom>
        </p:spPr>
      </p:pic>
      <p:pic>
        <p:nvPicPr>
          <p:cNvPr id="3" name="intro2-ghis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="" xmlns:p14="http://schemas.microsoft.com/office/powerpoint/2010/main" r:embed="rId7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611560" y="551723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586902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The Big Picture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Many datasets are released as Open Data</a:t>
            </a:r>
          </a:p>
          <a:p>
            <a:pPr lvl="1"/>
            <a:r>
              <a:rPr lang="en-US" sz="2000" dirty="0" smtClean="0"/>
              <a:t>With the Open Data Initiative (since 2010)</a:t>
            </a:r>
          </a:p>
          <a:p>
            <a:pPr lvl="1"/>
            <a:r>
              <a:rPr lang="en-US" sz="2000" dirty="0" smtClean="0"/>
              <a:t>In France, </a:t>
            </a:r>
            <a:r>
              <a:rPr lang="en-US" sz="2000" dirty="0" smtClean="0">
                <a:hlinkClick r:id="rId3"/>
              </a:rPr>
              <a:t>data.gouv.fr</a:t>
            </a:r>
            <a:r>
              <a:rPr lang="en-US" sz="2000" dirty="0" smtClean="0"/>
              <a:t> (National) / </a:t>
            </a:r>
            <a:r>
              <a:rPr lang="en-US" sz="2000" dirty="0" smtClean="0">
                <a:hlinkClick r:id="rId4"/>
              </a:rPr>
              <a:t>opendatafrance.net</a:t>
            </a:r>
            <a:r>
              <a:rPr lang="en-US" sz="2000" dirty="0" smtClean="0"/>
              <a:t> (Regional)</a:t>
            </a:r>
          </a:p>
          <a:p>
            <a:r>
              <a:rPr lang="en-US" sz="2400" dirty="0" smtClean="0"/>
              <a:t>Heterogeneity of data formats and access methods</a:t>
            </a:r>
          </a:p>
          <a:p>
            <a:pPr lvl="1"/>
            <a:r>
              <a:rPr lang="en-US" sz="2000" dirty="0" smtClean="0"/>
              <a:t>KML, SHP, PDF, XLS, etc. / API, files, database, etc.</a:t>
            </a:r>
          </a:p>
          <a:p>
            <a:r>
              <a:rPr lang="en-US" sz="2400" dirty="0" smtClean="0"/>
              <a:t>Raising issues when re-using the data:</a:t>
            </a:r>
          </a:p>
          <a:p>
            <a:pPr lvl="1"/>
            <a:r>
              <a:rPr lang="en-US" sz="2000" i="1" dirty="0" smtClean="0"/>
              <a:t>Meaning</a:t>
            </a:r>
            <a:r>
              <a:rPr lang="en-US" sz="2000" dirty="0" smtClean="0"/>
              <a:t> of the data w.r.t context</a:t>
            </a:r>
          </a:p>
          <a:p>
            <a:pPr lvl="1"/>
            <a:r>
              <a:rPr lang="en-US" sz="2000" dirty="0" smtClean="0"/>
              <a:t>Interoperability</a:t>
            </a:r>
          </a:p>
          <a:p>
            <a:pPr lvl="1"/>
            <a:r>
              <a:rPr lang="en-US" sz="2000" dirty="0" smtClean="0"/>
              <a:t>One API for each application</a:t>
            </a:r>
          </a:p>
          <a:p>
            <a:r>
              <a:rPr lang="en-US" sz="2400" dirty="0" smtClean="0"/>
              <a:t>… all floating around a single canal:</a:t>
            </a:r>
            <a:br>
              <a:rPr lang="en-US" sz="2400" dirty="0" smtClean="0"/>
            </a:br>
            <a:r>
              <a:rPr lang="en-US" sz="2400" dirty="0" smtClean="0"/>
              <a:t>the Web!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 smtClean="0"/>
          </a:p>
        </p:txBody>
      </p:sp>
      <p:pic>
        <p:nvPicPr>
          <p:cNvPr id="12295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3375025"/>
            <a:ext cx="2305050" cy="267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6" name="TextBox 15"/>
          <p:cNvSpPr txBox="1">
            <a:spLocks noChangeArrowheads="1"/>
          </p:cNvSpPr>
          <p:nvPr/>
        </p:nvSpPr>
        <p:spPr bwMode="auto">
          <a:xfrm>
            <a:off x="6065838" y="6045200"/>
            <a:ext cx="28384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/>
              <a:t>Flickr:developmentseed/6328687633</a:t>
            </a:r>
          </a:p>
        </p:txBody>
      </p:sp>
    </p:spTree>
    <p:extLst>
      <p:ext uri="{BB962C8B-B14F-4D97-AF65-F5344CB8AC3E}">
        <p14:creationId xmlns="" xmlns:p14="http://schemas.microsoft.com/office/powerpoint/2010/main" val="698820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 advClick="0" advTm="5000">
        <p:push/>
      </p:transition>
    </mc:Choice>
    <mc:Fallback>
      <p:transition advClick="0" advTm="5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295" y="1268760"/>
            <a:ext cx="3361905" cy="49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Our Research Problems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Publishing structured data on the Web</a:t>
            </a:r>
          </a:p>
          <a:p>
            <a:pPr lvl="1">
              <a:defRPr/>
            </a:pPr>
            <a:r>
              <a:rPr lang="en-US" sz="2000" dirty="0" smtClean="0"/>
              <a:t>From proprietary formats to structured data</a:t>
            </a:r>
          </a:p>
          <a:p>
            <a:pPr lvl="1">
              <a:defRPr/>
            </a:pPr>
            <a:r>
              <a:rPr lang="en-US" sz="2000" dirty="0" smtClean="0"/>
              <a:t>Resource identification policies</a:t>
            </a:r>
          </a:p>
          <a:p>
            <a:pPr lvl="1">
              <a:defRPr/>
            </a:pPr>
            <a:r>
              <a:rPr lang="en-US" sz="2000" dirty="0" smtClean="0"/>
              <a:t>Knowledge discovering strategy</a:t>
            </a:r>
          </a:p>
          <a:p>
            <a:pPr>
              <a:defRPr/>
            </a:pPr>
            <a:r>
              <a:rPr lang="en-US" sz="2400" dirty="0" smtClean="0"/>
              <a:t>Consuming data by Innovative Apps</a:t>
            </a:r>
          </a:p>
          <a:p>
            <a:pPr lvl="1">
              <a:defRPr/>
            </a:pPr>
            <a:r>
              <a:rPr lang="en-US" sz="2000" dirty="0" smtClean="0"/>
              <a:t>Ease the development of </a:t>
            </a:r>
            <a:r>
              <a:rPr lang="en-US" sz="2000" dirty="0" err="1" smtClean="0"/>
              <a:t>dataviz</a:t>
            </a:r>
            <a:endParaRPr lang="en-US" sz="2000" dirty="0" smtClean="0"/>
          </a:p>
          <a:p>
            <a:pPr lvl="1">
              <a:defRPr/>
            </a:pPr>
            <a:r>
              <a:rPr lang="en-US" sz="2000" dirty="0" smtClean="0"/>
              <a:t>Facilitate interoperable web applications</a:t>
            </a:r>
            <a:endParaRPr lang="en-US" sz="2000" dirty="0"/>
          </a:p>
          <a:p>
            <a:pPr>
              <a:defRPr/>
            </a:pPr>
            <a:r>
              <a:rPr lang="en-US" sz="2400" dirty="0" smtClean="0"/>
              <a:t>But we need some guidelines and tools</a:t>
            </a:r>
          </a:p>
          <a:p>
            <a:pPr lvl="1">
              <a:defRPr/>
            </a:pPr>
            <a:r>
              <a:rPr lang="en-US" sz="2000" dirty="0" smtClean="0"/>
              <a:t>For defining vocabularies and reusing others </a:t>
            </a:r>
          </a:p>
          <a:p>
            <a:pPr lvl="1">
              <a:defRPr/>
            </a:pPr>
            <a:r>
              <a:rPr lang="en-US" sz="2000" dirty="0" smtClean="0"/>
              <a:t>For naming “Things” </a:t>
            </a:r>
          </a:p>
          <a:p>
            <a:pPr lvl="1">
              <a:defRPr/>
            </a:pPr>
            <a:r>
              <a:rPr lang="en-US" sz="2000" dirty="0"/>
              <a:t>F</a:t>
            </a:r>
            <a:r>
              <a:rPr lang="en-US" sz="2000" dirty="0" smtClean="0"/>
              <a:t>or linking datasets</a:t>
            </a:r>
          </a:p>
          <a:p>
            <a:pPr lvl="1">
              <a:defRPr/>
            </a:pPr>
            <a:r>
              <a:rPr lang="en-US" sz="2000" dirty="0" smtClean="0"/>
              <a:t>For creating innovative applications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4" name="research-ghis2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0" y="566124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039847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 advClick="0" advTm="5000">
        <p:push/>
      </p:transition>
    </mc:Choice>
    <mc:Fallback>
      <p:transition spd="slow" advClick="0" advTm="5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Contributions So Far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A vocabulary for </a:t>
            </a:r>
            <a:r>
              <a:rPr lang="en-US" sz="2400" dirty="0"/>
              <a:t>describing Features and Point Of Interest for the French territory</a:t>
            </a:r>
          </a:p>
          <a:p>
            <a:pPr lvl="1"/>
            <a:r>
              <a:rPr lang="en-US" sz="2000" dirty="0" smtClean="0"/>
              <a:t>Providing alignments to other geo-related</a:t>
            </a:r>
            <a:endParaRPr lang="en-US" sz="2000" dirty="0"/>
          </a:p>
          <a:p>
            <a:pPr lvl="1"/>
            <a:r>
              <a:rPr lang="en-US" sz="2000" dirty="0" smtClean="0"/>
              <a:t>Providing solutions to bridge “semantic-gap” of INSPIRE datasets</a:t>
            </a:r>
            <a:endParaRPr lang="en-US" sz="2000" dirty="0"/>
          </a:p>
          <a:p>
            <a:r>
              <a:rPr lang="en-US" sz="2400" dirty="0" smtClean="0"/>
              <a:t>Building two prototype applications using our Linked Data publishing life-cycle</a:t>
            </a:r>
          </a:p>
          <a:p>
            <a:pPr lvl="1"/>
            <a:r>
              <a:rPr lang="en-US" sz="2000" dirty="0" smtClean="0"/>
              <a:t>Propose a novel approach towards interoperable web applications</a:t>
            </a:r>
          </a:p>
          <a:p>
            <a:pPr lvl="1"/>
            <a:r>
              <a:rPr lang="en-US" sz="2000" dirty="0" smtClean="0"/>
              <a:t>Prototype for detecting relevant patterns to ease the implementation of web applications</a:t>
            </a:r>
          </a:p>
          <a:p>
            <a:r>
              <a:rPr lang="en-US" sz="2400" dirty="0" smtClean="0"/>
              <a:t>Contributions at W3C Government Linked Data WG</a:t>
            </a:r>
          </a:p>
          <a:p>
            <a:pPr lvl="1"/>
            <a:r>
              <a:rPr lang="en-US" sz="2000" dirty="0" smtClean="0"/>
              <a:t>Community Directory, Glossary, Best Practices Document</a:t>
            </a:r>
          </a:p>
          <a:p>
            <a:endParaRPr lang="en-US" dirty="0" smtClean="0"/>
          </a:p>
        </p:txBody>
      </p:sp>
      <p:pic>
        <p:nvPicPr>
          <p:cNvPr id="5" name="contributions2-ghis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566124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9781107"/>
      </p:ext>
    </p:extLst>
  </p:cSld>
  <p:clrMapOvr>
    <a:masterClrMapping/>
  </p:clrMapOvr>
  <p:transition spd="slow" advClick="0" advTm="2300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Multimedia Semantics Group</a:t>
            </a:r>
          </a:p>
          <a:p>
            <a:r>
              <a:rPr lang="en-US" dirty="0"/>
              <a:t>Supervisor: </a:t>
            </a:r>
            <a:r>
              <a:rPr lang="en-US" dirty="0" err="1" smtClean="0"/>
              <a:t>Raphaël</a:t>
            </a:r>
            <a:r>
              <a:rPr lang="en-US" dirty="0" smtClean="0"/>
              <a:t> TRONCY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Ghislain</a:t>
            </a:r>
            <a:r>
              <a:rPr lang="en-US" dirty="0" smtClean="0"/>
              <a:t> </a:t>
            </a:r>
            <a:r>
              <a:rPr lang="en-US" dirty="0" err="1" smtClean="0"/>
              <a:t>Auguste</a:t>
            </a:r>
            <a:r>
              <a:rPr lang="en-US" dirty="0"/>
              <a:t> ATEMEZING</a:t>
            </a:r>
            <a:br>
              <a:rPr lang="en-US" dirty="0"/>
            </a:br>
            <a:r>
              <a:rPr lang="en-US" dirty="0" smtClean="0"/>
              <a:t>2nd </a:t>
            </a:r>
            <a:r>
              <a:rPr lang="en-US" dirty="0"/>
              <a:t>Year PhD </a:t>
            </a:r>
            <a:r>
              <a:rPr lang="en-US" dirty="0" smtClean="0"/>
              <a:t>Candidate.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Publishing and Consuming Government Linked Data on the Semantic Web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258" b="6258"/>
          <a:stretch>
            <a:fillRect/>
          </a:stretch>
        </p:blipFill>
        <p:spPr/>
      </p:pic>
      <p:pic>
        <p:nvPicPr>
          <p:cNvPr id="14" name="Picture 4" descr="http://georgettenzesseu.files.wordpress.com/2013/03/cameroon_drapeau.gif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678" r="5678"/>
          <a:stretch>
            <a:fillRect/>
          </a:stretch>
        </p:blipFill>
        <p:spPr bwMode="auto">
          <a:xfrm>
            <a:off x="7092280" y="2780928"/>
            <a:ext cx="576907" cy="4327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52" y="0"/>
            <a:ext cx="1073957" cy="2176552"/>
          </a:xfrm>
          <a:prstGeom prst="rect">
            <a:avLst/>
          </a:prstGeom>
        </p:spPr>
      </p:pic>
      <p:pic>
        <p:nvPicPr>
          <p:cNvPr id="3" name="final-ghis2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="" xmlns:p14="http://schemas.microsoft.com/office/powerpoint/2010/main" r:embed="rId7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611560" y="55892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806010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23000"/>
    </mc:Choice>
    <mc:Fallback>
      <p:transition spd="slow" advClick="0" advTm="2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15109</TotalTime>
  <Words>318</Words>
  <Application>Microsoft Office PowerPoint</Application>
  <PresentationFormat>On-screen Show (4:3)</PresentationFormat>
  <Paragraphs>51</Paragraphs>
  <Slides>5</Slides>
  <Notes>4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1_Modèle par défaut</vt:lpstr>
      <vt:lpstr>Ghislain Auguste ATEMEZING 2nd Year PhD Candidate</vt:lpstr>
      <vt:lpstr>The Big Picture</vt:lpstr>
      <vt:lpstr>Our Research Problems</vt:lpstr>
      <vt:lpstr>Our Contributions So Far …</vt:lpstr>
      <vt:lpstr>Ghislain Auguste ATEMEZING 2nd Year PhD Candidate.</vt:lpstr>
    </vt:vector>
  </TitlesOfParts>
  <Company>Institut Eurecom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Laurence Grammare</dc:creator>
  <cp:lastModifiedBy>troncy</cp:lastModifiedBy>
  <cp:revision>459</cp:revision>
  <cp:lastPrinted>2012-08-24T13:00:49Z</cp:lastPrinted>
  <dcterms:created xsi:type="dcterms:W3CDTF">2007-06-19T08:15:35Z</dcterms:created>
  <dcterms:modified xsi:type="dcterms:W3CDTF">2013-06-03T07:15:09Z</dcterms:modified>
</cp:coreProperties>
</file>